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6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9.png" Type="http://schemas.openxmlformats.org/officeDocument/2006/relationships/image"/><Relationship Id="rId4" Target="../media/image16.png" Type="http://schemas.openxmlformats.org/officeDocument/2006/relationships/image"/><Relationship Id="rId5" Target="../media/image18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9.png" Type="http://schemas.openxmlformats.org/officeDocument/2006/relationships/image"/><Relationship Id="rId4" Target="../media/image16.png" Type="http://schemas.openxmlformats.org/officeDocument/2006/relationships/image"/><Relationship Id="rId5" Target="../media/image18.png" Type="http://schemas.openxmlformats.org/officeDocument/2006/relationships/image"/><Relationship Id="rId6" Target="../media/image20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9.png" Type="http://schemas.openxmlformats.org/officeDocument/2006/relationships/image"/><Relationship Id="rId4" Target="../media/image21.png" Type="http://schemas.openxmlformats.org/officeDocument/2006/relationships/image"/><Relationship Id="rId5" Target="../media/image16.png" Type="http://schemas.openxmlformats.org/officeDocument/2006/relationships/image"/><Relationship Id="rId6" Target="../media/image18.png" Type="http://schemas.openxmlformats.org/officeDocument/2006/relationships/image"/><Relationship Id="rId7" Target="../media/image20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43.png" Type="http://schemas.openxmlformats.org/officeDocument/2006/relationships/image"/><Relationship Id="rId4" Target="../media/image44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3789" y="2746173"/>
            <a:ext cx="2754769" cy="3421973"/>
            <a:chOff x="0" y="0"/>
            <a:chExt cx="3673025" cy="456263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2925147" y="2822373"/>
            <a:ext cx="2653673" cy="3280781"/>
            <a:chOff x="0" y="0"/>
            <a:chExt cx="698910" cy="864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910" cy="864074"/>
            </a:xfrm>
            <a:custGeom>
              <a:avLst/>
              <a:gdLst/>
              <a:ahLst/>
              <a:cxnLst/>
              <a:rect r="r" b="b" t="t" l="l"/>
              <a:pathLst>
                <a:path h="864074" w="698910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98910" cy="92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091946"/>
            <a:ext cx="2756361" cy="3421973"/>
            <a:chOff x="0" y="0"/>
            <a:chExt cx="3675148" cy="4562630"/>
          </a:xfrm>
        </p:grpSpPr>
        <p:grpSp>
          <p:nvGrpSpPr>
            <p:cNvPr name="Group 14" id="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AutoShape 20" id="20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rot="5400000">
            <a:off x="8728618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rot="5400000">
            <a:off x="13068315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5" id="35"/>
          <p:cNvGrpSpPr/>
          <p:nvPr/>
        </p:nvGrpSpPr>
        <p:grpSpPr>
          <a:xfrm rot="0">
            <a:off x="1028700" y="3922184"/>
            <a:ext cx="3146962" cy="969010"/>
            <a:chOff x="0" y="0"/>
            <a:chExt cx="4195949" cy="129201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GPT3 Intro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806672" y="3922184"/>
            <a:ext cx="3146962" cy="969010"/>
            <a:chOff x="0" y="0"/>
            <a:chExt cx="4195949" cy="1292013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Architecture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584644" y="3922184"/>
            <a:ext cx="3280312" cy="969010"/>
            <a:chOff x="0" y="0"/>
            <a:chExt cx="4373749" cy="1292013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28575"/>
              <a:ext cx="43737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800523"/>
              <a:ext cx="43737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Practice session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95966" y="3922184"/>
            <a:ext cx="3146962" cy="969010"/>
            <a:chOff x="0" y="0"/>
            <a:chExt cx="4195949" cy="1292013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Types of LLMs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230822" y="7398994"/>
            <a:ext cx="3146962" cy="1378585"/>
            <a:chOff x="0" y="0"/>
            <a:chExt cx="4195949" cy="1838113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800523"/>
              <a:ext cx="4195949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openSource LLMs &amp; Quiz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570519" y="7398994"/>
            <a:ext cx="3146962" cy="969010"/>
            <a:chOff x="0" y="0"/>
            <a:chExt cx="4195949" cy="1292013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Prompting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910216" y="7398994"/>
            <a:ext cx="3146962" cy="1378585"/>
            <a:chOff x="0" y="0"/>
            <a:chExt cx="4195949" cy="1838113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800523"/>
              <a:ext cx="4195949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Implement OsLLM- StableLM, Orca-mini-3b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28700" y="944033"/>
            <a:ext cx="12246346" cy="1030605"/>
            <a:chOff x="0" y="0"/>
            <a:chExt cx="16328461" cy="1374140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Large Language Models (LLM) Advanced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85088" y="1323850"/>
            <a:ext cx="4374212" cy="1460987"/>
          </a:xfrm>
          <a:custGeom>
            <a:avLst/>
            <a:gdLst/>
            <a:ahLst/>
            <a:cxnLst/>
            <a:rect r="r" b="b" t="t" l="l"/>
            <a:pathLst>
              <a:path h="1460987" w="4374212">
                <a:moveTo>
                  <a:pt x="0" y="0"/>
                </a:moveTo>
                <a:lnTo>
                  <a:pt x="4374212" y="0"/>
                </a:lnTo>
                <a:lnTo>
                  <a:pt x="4374212" y="1460987"/>
                </a:lnTo>
                <a:lnTo>
                  <a:pt x="0" y="146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85088" y="1323850"/>
            <a:ext cx="4374212" cy="1460987"/>
          </a:xfrm>
          <a:custGeom>
            <a:avLst/>
            <a:gdLst/>
            <a:ahLst/>
            <a:cxnLst/>
            <a:rect r="r" b="b" t="t" l="l"/>
            <a:pathLst>
              <a:path h="1460987" w="4374212">
                <a:moveTo>
                  <a:pt x="0" y="0"/>
                </a:moveTo>
                <a:lnTo>
                  <a:pt x="4374212" y="0"/>
                </a:lnTo>
                <a:lnTo>
                  <a:pt x="4374212" y="1460987"/>
                </a:lnTo>
                <a:lnTo>
                  <a:pt x="0" y="146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4578" y="3746542"/>
            <a:ext cx="2498969" cy="2376690"/>
          </a:xfrm>
          <a:custGeom>
            <a:avLst/>
            <a:gdLst/>
            <a:ahLst/>
            <a:cxnLst/>
            <a:rect r="r" b="b" t="t" l="l"/>
            <a:pathLst>
              <a:path h="2376690" w="2498969">
                <a:moveTo>
                  <a:pt x="0" y="0"/>
                </a:moveTo>
                <a:lnTo>
                  <a:pt x="2498969" y="0"/>
                </a:lnTo>
                <a:lnTo>
                  <a:pt x="2498969" y="2376690"/>
                </a:lnTo>
                <a:lnTo>
                  <a:pt x="0" y="2376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17" t="-23560" r="-20809" b="-2009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85088" y="1323850"/>
            <a:ext cx="4374212" cy="1460987"/>
          </a:xfrm>
          <a:custGeom>
            <a:avLst/>
            <a:gdLst/>
            <a:ahLst/>
            <a:cxnLst/>
            <a:rect r="r" b="b" t="t" l="l"/>
            <a:pathLst>
              <a:path h="1460987" w="4374212">
                <a:moveTo>
                  <a:pt x="0" y="0"/>
                </a:moveTo>
                <a:lnTo>
                  <a:pt x="4374212" y="0"/>
                </a:lnTo>
                <a:lnTo>
                  <a:pt x="4374212" y="1460987"/>
                </a:lnTo>
                <a:lnTo>
                  <a:pt x="0" y="146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5088" y="4517877"/>
            <a:ext cx="4324068" cy="1301821"/>
          </a:xfrm>
          <a:custGeom>
            <a:avLst/>
            <a:gdLst/>
            <a:ahLst/>
            <a:cxnLst/>
            <a:rect r="r" b="b" t="t" l="l"/>
            <a:pathLst>
              <a:path h="1301821" w="4324068">
                <a:moveTo>
                  <a:pt x="0" y="0"/>
                </a:moveTo>
                <a:lnTo>
                  <a:pt x="4324069" y="0"/>
                </a:lnTo>
                <a:lnTo>
                  <a:pt x="4324069" y="1301820"/>
                </a:lnTo>
                <a:lnTo>
                  <a:pt x="0" y="130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4578" y="3746542"/>
            <a:ext cx="2498969" cy="2376690"/>
          </a:xfrm>
          <a:custGeom>
            <a:avLst/>
            <a:gdLst/>
            <a:ahLst/>
            <a:cxnLst/>
            <a:rect r="r" b="b" t="t" l="l"/>
            <a:pathLst>
              <a:path h="2376690" w="2498969">
                <a:moveTo>
                  <a:pt x="0" y="0"/>
                </a:moveTo>
                <a:lnTo>
                  <a:pt x="2498969" y="0"/>
                </a:lnTo>
                <a:lnTo>
                  <a:pt x="2498969" y="2376690"/>
                </a:lnTo>
                <a:lnTo>
                  <a:pt x="0" y="2376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17" t="-23560" r="-20809" b="-200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85088" y="1323850"/>
            <a:ext cx="4374212" cy="1460987"/>
          </a:xfrm>
          <a:custGeom>
            <a:avLst/>
            <a:gdLst/>
            <a:ahLst/>
            <a:cxnLst/>
            <a:rect r="r" b="b" t="t" l="l"/>
            <a:pathLst>
              <a:path h="1460987" w="4374212">
                <a:moveTo>
                  <a:pt x="0" y="0"/>
                </a:moveTo>
                <a:lnTo>
                  <a:pt x="4374212" y="0"/>
                </a:lnTo>
                <a:lnTo>
                  <a:pt x="4374212" y="1460987"/>
                </a:lnTo>
                <a:lnTo>
                  <a:pt x="0" y="146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5088" y="4517877"/>
            <a:ext cx="4324068" cy="1301821"/>
          </a:xfrm>
          <a:custGeom>
            <a:avLst/>
            <a:gdLst/>
            <a:ahLst/>
            <a:cxnLst/>
            <a:rect r="r" b="b" t="t" l="l"/>
            <a:pathLst>
              <a:path h="1301821" w="4324068">
                <a:moveTo>
                  <a:pt x="0" y="0"/>
                </a:moveTo>
                <a:lnTo>
                  <a:pt x="4324069" y="0"/>
                </a:lnTo>
                <a:lnTo>
                  <a:pt x="4324069" y="1301820"/>
                </a:lnTo>
                <a:lnTo>
                  <a:pt x="0" y="130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4578" y="3746542"/>
            <a:ext cx="2498969" cy="2376690"/>
          </a:xfrm>
          <a:custGeom>
            <a:avLst/>
            <a:gdLst/>
            <a:ahLst/>
            <a:cxnLst/>
            <a:rect r="r" b="b" t="t" l="l"/>
            <a:pathLst>
              <a:path h="2376690" w="2498969">
                <a:moveTo>
                  <a:pt x="0" y="0"/>
                </a:moveTo>
                <a:lnTo>
                  <a:pt x="2498969" y="0"/>
                </a:lnTo>
                <a:lnTo>
                  <a:pt x="2498969" y="2376690"/>
                </a:lnTo>
                <a:lnTo>
                  <a:pt x="0" y="2376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17" t="-23560" r="-20809" b="-2009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18834" y="7548291"/>
            <a:ext cx="3170456" cy="1984706"/>
          </a:xfrm>
          <a:custGeom>
            <a:avLst/>
            <a:gdLst/>
            <a:ahLst/>
            <a:cxnLst/>
            <a:rect r="r" b="b" t="t" l="l"/>
            <a:pathLst>
              <a:path h="1984706" w="3170456">
                <a:moveTo>
                  <a:pt x="0" y="0"/>
                </a:moveTo>
                <a:lnTo>
                  <a:pt x="3170457" y="0"/>
                </a:lnTo>
                <a:lnTo>
                  <a:pt x="3170457" y="1984705"/>
                </a:lnTo>
                <a:lnTo>
                  <a:pt x="0" y="1984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85088" y="1323850"/>
            <a:ext cx="4374212" cy="1460987"/>
          </a:xfrm>
          <a:custGeom>
            <a:avLst/>
            <a:gdLst/>
            <a:ahLst/>
            <a:cxnLst/>
            <a:rect r="r" b="b" t="t" l="l"/>
            <a:pathLst>
              <a:path h="1460987" w="4374212">
                <a:moveTo>
                  <a:pt x="0" y="0"/>
                </a:moveTo>
                <a:lnTo>
                  <a:pt x="4374212" y="0"/>
                </a:lnTo>
                <a:lnTo>
                  <a:pt x="4374212" y="1460987"/>
                </a:lnTo>
                <a:lnTo>
                  <a:pt x="0" y="146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5088" y="4517877"/>
            <a:ext cx="4324068" cy="1301821"/>
          </a:xfrm>
          <a:custGeom>
            <a:avLst/>
            <a:gdLst/>
            <a:ahLst/>
            <a:cxnLst/>
            <a:rect r="r" b="b" t="t" l="l"/>
            <a:pathLst>
              <a:path h="1301821" w="4324068">
                <a:moveTo>
                  <a:pt x="0" y="0"/>
                </a:moveTo>
                <a:lnTo>
                  <a:pt x="4324069" y="0"/>
                </a:lnTo>
                <a:lnTo>
                  <a:pt x="4324069" y="1301820"/>
                </a:lnTo>
                <a:lnTo>
                  <a:pt x="0" y="1301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85088" y="7699919"/>
            <a:ext cx="4547954" cy="1681449"/>
          </a:xfrm>
          <a:custGeom>
            <a:avLst/>
            <a:gdLst/>
            <a:ahLst/>
            <a:cxnLst/>
            <a:rect r="r" b="b" t="t" l="l"/>
            <a:pathLst>
              <a:path h="1681449" w="4547954">
                <a:moveTo>
                  <a:pt x="0" y="0"/>
                </a:moveTo>
                <a:lnTo>
                  <a:pt x="4547954" y="0"/>
                </a:lnTo>
                <a:lnTo>
                  <a:pt x="4547954" y="1681449"/>
                </a:lnTo>
                <a:lnTo>
                  <a:pt x="0" y="1681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97" t="-72980" r="-15136" b="-499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54578" y="3746542"/>
            <a:ext cx="2498969" cy="2376690"/>
          </a:xfrm>
          <a:custGeom>
            <a:avLst/>
            <a:gdLst/>
            <a:ahLst/>
            <a:cxnLst/>
            <a:rect r="r" b="b" t="t" l="l"/>
            <a:pathLst>
              <a:path h="2376690" w="2498969">
                <a:moveTo>
                  <a:pt x="0" y="0"/>
                </a:moveTo>
                <a:lnTo>
                  <a:pt x="2498969" y="0"/>
                </a:lnTo>
                <a:lnTo>
                  <a:pt x="2498969" y="2376690"/>
                </a:lnTo>
                <a:lnTo>
                  <a:pt x="0" y="237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817" t="-23560" r="-20809" b="-200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18834" y="7548291"/>
            <a:ext cx="3170456" cy="1984706"/>
          </a:xfrm>
          <a:custGeom>
            <a:avLst/>
            <a:gdLst/>
            <a:ahLst/>
            <a:cxnLst/>
            <a:rect r="r" b="b" t="t" l="l"/>
            <a:pathLst>
              <a:path h="1984706" w="3170456">
                <a:moveTo>
                  <a:pt x="0" y="0"/>
                </a:moveTo>
                <a:lnTo>
                  <a:pt x="3170457" y="0"/>
                </a:lnTo>
                <a:lnTo>
                  <a:pt x="3170457" y="1984705"/>
                </a:lnTo>
                <a:lnTo>
                  <a:pt x="0" y="198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5434" y="3268724"/>
            <a:ext cx="1271016" cy="1000636"/>
          </a:xfrm>
          <a:custGeom>
            <a:avLst/>
            <a:gdLst/>
            <a:ahLst/>
            <a:cxnLst/>
            <a:rect r="r" b="b" t="t" l="l"/>
            <a:pathLst>
              <a:path h="1000636" w="1271016">
                <a:moveTo>
                  <a:pt x="0" y="0"/>
                </a:moveTo>
                <a:lnTo>
                  <a:pt x="1271016" y="0"/>
                </a:lnTo>
                <a:lnTo>
                  <a:pt x="1271016" y="1000637"/>
                </a:lnTo>
                <a:lnTo>
                  <a:pt x="0" y="100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45323" y="3303977"/>
            <a:ext cx="1159303" cy="965384"/>
          </a:xfrm>
          <a:custGeom>
            <a:avLst/>
            <a:gdLst/>
            <a:ahLst/>
            <a:cxnLst/>
            <a:rect r="r" b="b" t="t" l="l"/>
            <a:pathLst>
              <a:path h="965384" w="1159303">
                <a:moveTo>
                  <a:pt x="0" y="0"/>
                </a:moveTo>
                <a:lnTo>
                  <a:pt x="1159304" y="0"/>
                </a:lnTo>
                <a:lnTo>
                  <a:pt x="1159304" y="965384"/>
                </a:lnTo>
                <a:lnTo>
                  <a:pt x="0" y="965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76162" y="4896167"/>
            <a:ext cx="6651999" cy="4917552"/>
          </a:xfrm>
          <a:custGeom>
            <a:avLst/>
            <a:gdLst/>
            <a:ahLst/>
            <a:cxnLst/>
            <a:rect r="r" b="b" t="t" l="l"/>
            <a:pathLst>
              <a:path h="4917552" w="6651999">
                <a:moveTo>
                  <a:pt x="0" y="0"/>
                </a:moveTo>
                <a:lnTo>
                  <a:pt x="6651999" y="0"/>
                </a:lnTo>
                <a:lnTo>
                  <a:pt x="6651999" y="4917552"/>
                </a:lnTo>
                <a:lnTo>
                  <a:pt x="0" y="4917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57469">
            <a:off x="3120830" y="6169747"/>
            <a:ext cx="1537791" cy="2370391"/>
          </a:xfrm>
          <a:custGeom>
            <a:avLst/>
            <a:gdLst/>
            <a:ahLst/>
            <a:cxnLst/>
            <a:rect r="r" b="b" t="t" l="l"/>
            <a:pathLst>
              <a:path h="2370391" w="1537791">
                <a:moveTo>
                  <a:pt x="0" y="0"/>
                </a:moveTo>
                <a:lnTo>
                  <a:pt x="1537791" y="0"/>
                </a:lnTo>
                <a:lnTo>
                  <a:pt x="1537791" y="2370391"/>
                </a:lnTo>
                <a:lnTo>
                  <a:pt x="0" y="2370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73788" y="3079750"/>
            <a:ext cx="5718712" cy="969010"/>
            <a:chOff x="0" y="0"/>
            <a:chExt cx="7624949" cy="129201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TYPES OF PROMPTING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00523"/>
              <a:ext cx="7624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Zero shot one shot prompting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457450" y="3079750"/>
            <a:ext cx="5718712" cy="2197735"/>
            <a:chOff x="0" y="0"/>
            <a:chExt cx="7624949" cy="29303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WTF IS PROMPTING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00523"/>
              <a:ext cx="7624949" cy="2129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Prompt Engineering helps to effectively design and improve prompts to get better results on different tasks with LLMs.</a:t>
              </a:r>
            </a:p>
            <a:p>
              <a:pPr>
                <a:lnSpc>
                  <a:spcPts val="32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2370" y="6879875"/>
            <a:ext cx="7368872" cy="1248622"/>
            <a:chOff x="0" y="0"/>
            <a:chExt cx="9825163" cy="16648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9825163" cy="877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60"/>
                </a:lnSpc>
              </a:pPr>
              <a:r>
                <a:rPr lang="en-US" sz="4123" spc="206">
                  <a:solidFill>
                    <a:srgbClr val="3EDAD8"/>
                  </a:solidFill>
                  <a:latin typeface="Aileron"/>
                </a:rPr>
                <a:t>WHY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19434"/>
              <a:ext cx="9825163" cy="645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1002601"/>
            <a:ext cx="14291212" cy="87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4"/>
              </a:lnSpc>
            </a:pPr>
            <a:r>
              <a:rPr lang="en-US" sz="5600" spc="-168">
                <a:solidFill>
                  <a:srgbClr val="3EDAD8"/>
                </a:solidFill>
                <a:latin typeface="Aileron Ultra-Bold"/>
              </a:rPr>
              <a:t>Prompting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4642" y="3233261"/>
            <a:ext cx="1479232" cy="1479232"/>
            <a:chOff x="0" y="0"/>
            <a:chExt cx="1972310" cy="197231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86865" y="558813"/>
              <a:ext cx="1198581" cy="916914"/>
            </a:xfrm>
            <a:custGeom>
              <a:avLst/>
              <a:gdLst/>
              <a:ahLst/>
              <a:cxnLst/>
              <a:rect r="r" b="b" t="t" l="l"/>
              <a:pathLst>
                <a:path h="916914" w="1198581">
                  <a:moveTo>
                    <a:pt x="0" y="0"/>
                  </a:moveTo>
                  <a:lnTo>
                    <a:pt x="1198580" y="0"/>
                  </a:lnTo>
                  <a:lnTo>
                    <a:pt x="1198580" y="916914"/>
                  </a:lnTo>
                  <a:lnTo>
                    <a:pt x="0" y="916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18253" y="4893437"/>
            <a:ext cx="1479232" cy="1479232"/>
            <a:chOff x="0" y="0"/>
            <a:chExt cx="1972310" cy="197231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23853" y="525256"/>
              <a:ext cx="1124605" cy="984029"/>
            </a:xfrm>
            <a:custGeom>
              <a:avLst/>
              <a:gdLst/>
              <a:ahLst/>
              <a:cxnLst/>
              <a:rect r="r" b="b" t="t" l="l"/>
              <a:pathLst>
                <a:path h="984029" w="1124605">
                  <a:moveTo>
                    <a:pt x="0" y="0"/>
                  </a:moveTo>
                  <a:lnTo>
                    <a:pt x="1124604" y="0"/>
                  </a:lnTo>
                  <a:lnTo>
                    <a:pt x="1124604" y="984028"/>
                  </a:lnTo>
                  <a:lnTo>
                    <a:pt x="0" y="98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48720" y="3233261"/>
            <a:ext cx="1479232" cy="1479232"/>
            <a:chOff x="0" y="0"/>
            <a:chExt cx="1972310" cy="197231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435398" y="466513"/>
              <a:ext cx="1101513" cy="1101513"/>
            </a:xfrm>
            <a:custGeom>
              <a:avLst/>
              <a:gdLst/>
              <a:ahLst/>
              <a:cxnLst/>
              <a:rect r="r" b="b" t="t" l="l"/>
              <a:pathLst>
                <a:path h="1101513" w="1101513">
                  <a:moveTo>
                    <a:pt x="0" y="0"/>
                  </a:moveTo>
                  <a:lnTo>
                    <a:pt x="1101514" y="0"/>
                  </a:lnTo>
                  <a:lnTo>
                    <a:pt x="1101514" y="1101514"/>
                  </a:lnTo>
                  <a:lnTo>
                    <a:pt x="0" y="1101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452764" y="3972878"/>
            <a:ext cx="4230830" cy="2824079"/>
          </a:xfrm>
          <a:custGeom>
            <a:avLst/>
            <a:gdLst/>
            <a:ahLst/>
            <a:cxnLst/>
            <a:rect r="r" b="b" t="t" l="l"/>
            <a:pathLst>
              <a:path h="2824079" w="4230830">
                <a:moveTo>
                  <a:pt x="0" y="0"/>
                </a:moveTo>
                <a:lnTo>
                  <a:pt x="4230830" y="0"/>
                </a:lnTo>
                <a:lnTo>
                  <a:pt x="4230830" y="2824079"/>
                </a:lnTo>
                <a:lnTo>
                  <a:pt x="0" y="2824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32916" y="2826466"/>
            <a:ext cx="4310841" cy="2855932"/>
          </a:xfrm>
          <a:custGeom>
            <a:avLst/>
            <a:gdLst/>
            <a:ahLst/>
            <a:cxnLst/>
            <a:rect r="r" b="b" t="t" l="l"/>
            <a:pathLst>
              <a:path h="2855932" w="4310841">
                <a:moveTo>
                  <a:pt x="0" y="0"/>
                </a:moveTo>
                <a:lnTo>
                  <a:pt x="4310841" y="0"/>
                </a:lnTo>
                <a:lnTo>
                  <a:pt x="4310841" y="2855932"/>
                </a:lnTo>
                <a:lnTo>
                  <a:pt x="0" y="28559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81275" y="3156940"/>
            <a:ext cx="4122166" cy="2317034"/>
          </a:xfrm>
          <a:custGeom>
            <a:avLst/>
            <a:gdLst/>
            <a:ahLst/>
            <a:cxnLst/>
            <a:rect r="r" b="b" t="t" l="l"/>
            <a:pathLst>
              <a:path h="2317034" w="4122166">
                <a:moveTo>
                  <a:pt x="0" y="0"/>
                </a:moveTo>
                <a:lnTo>
                  <a:pt x="4122166" y="0"/>
                </a:lnTo>
                <a:lnTo>
                  <a:pt x="4122166" y="2317034"/>
                </a:lnTo>
                <a:lnTo>
                  <a:pt x="0" y="231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772160"/>
            <a:ext cx="12246346" cy="1030605"/>
            <a:chOff x="0" y="0"/>
            <a:chExt cx="16328461" cy="137414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Bold"/>
                </a:rPr>
                <a:t>Zero shot, One shot &amp; few Shot prompting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1275" y="5833233"/>
            <a:ext cx="4000592" cy="1569387"/>
            <a:chOff x="0" y="0"/>
            <a:chExt cx="5334123" cy="209251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329281"/>
              <a:ext cx="5334123" cy="763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2"/>
                </a:lnSpc>
              </a:pPr>
              <a:r>
                <a:rPr lang="en-US" sz="3288" spc="98">
                  <a:solidFill>
                    <a:srgbClr val="FFFFFF"/>
                  </a:solidFill>
                  <a:latin typeface="Aileron"/>
                </a:rPr>
                <a:t>Zero Shot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5334123" cy="111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0"/>
                </a:lnSpc>
              </a:pPr>
              <a:r>
                <a:rPr lang="en-US" sz="5231" spc="261">
                  <a:solidFill>
                    <a:srgbClr val="2C92D5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418253" y="7040703"/>
            <a:ext cx="2676631" cy="1185418"/>
            <a:chOff x="0" y="0"/>
            <a:chExt cx="3568842" cy="158055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817414"/>
              <a:ext cx="3568842" cy="763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5"/>
                </a:lnSpc>
              </a:pPr>
              <a:r>
                <a:rPr lang="en-US" sz="3290" spc="98">
                  <a:solidFill>
                    <a:srgbClr val="FFFFFF"/>
                  </a:solidFill>
                  <a:latin typeface="Aileron"/>
                </a:rPr>
                <a:t>One Shot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3568842" cy="706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7"/>
                </a:lnSpc>
              </a:pPr>
              <a:r>
                <a:rPr lang="en-US" sz="3290" spc="164">
                  <a:solidFill>
                    <a:srgbClr val="2C92D5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048720" y="6191294"/>
            <a:ext cx="2676631" cy="1211326"/>
            <a:chOff x="0" y="0"/>
            <a:chExt cx="3568842" cy="1615101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851958"/>
              <a:ext cx="3568842" cy="763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5"/>
                </a:lnSpc>
              </a:pPr>
              <a:r>
                <a:rPr lang="en-US" sz="3290" spc="98">
                  <a:solidFill>
                    <a:srgbClr val="FFFFFF"/>
                  </a:solidFill>
                  <a:latin typeface="Aileron"/>
                </a:rPr>
                <a:t>Few Shot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356884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 spc="174">
                  <a:solidFill>
                    <a:srgbClr val="2C92D5"/>
                  </a:solidFill>
                  <a:latin typeface="Aileron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47316" y="3568065"/>
            <a:ext cx="9631468" cy="5849070"/>
          </a:xfrm>
          <a:custGeom>
            <a:avLst/>
            <a:gdLst/>
            <a:ahLst/>
            <a:cxnLst/>
            <a:rect r="r" b="b" t="t" l="l"/>
            <a:pathLst>
              <a:path h="5849070" w="9631468">
                <a:moveTo>
                  <a:pt x="0" y="0"/>
                </a:moveTo>
                <a:lnTo>
                  <a:pt x="9631468" y="0"/>
                </a:lnTo>
                <a:lnTo>
                  <a:pt x="9631468" y="5849070"/>
                </a:lnTo>
                <a:lnTo>
                  <a:pt x="0" y="584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20827" y="1356360"/>
            <a:ext cx="12246346" cy="1030605"/>
            <a:chOff x="0" y="0"/>
            <a:chExt cx="16328461" cy="13741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Zero and few-shot learning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191919"/>
                  </a:solidFill>
                  <a:latin typeface="Aileron"/>
                </a:rPr>
                <a:t>New Project Timeline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5400000">
            <a:off x="1380463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1532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71144" y="3848100"/>
            <a:ext cx="12386212" cy="2590800"/>
            <a:chOff x="0" y="0"/>
            <a:chExt cx="16514949" cy="3454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775"/>
              <a:ext cx="16514949" cy="233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3EDAD8"/>
                  </a:solidFill>
                  <a:latin typeface="Aileron Heavy"/>
                </a:rPr>
                <a:t>Lets see it live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06700"/>
              <a:ext cx="1651494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6516" y="0"/>
            <a:ext cx="7761484" cy="10287000"/>
          </a:xfrm>
          <a:custGeom>
            <a:avLst/>
            <a:gdLst/>
            <a:ahLst/>
            <a:cxnLst/>
            <a:rect r="r" b="b" t="t" l="l"/>
            <a:pathLst>
              <a:path h="10287000" w="7761484">
                <a:moveTo>
                  <a:pt x="0" y="0"/>
                </a:moveTo>
                <a:lnTo>
                  <a:pt x="7761484" y="0"/>
                </a:lnTo>
                <a:lnTo>
                  <a:pt x="7761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61143" t="0" r="-1178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16586"/>
            <a:ext cx="6099712" cy="1072529"/>
            <a:chOff x="0" y="0"/>
            <a:chExt cx="8132949" cy="14300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813294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Bold"/>
                </a:rPr>
                <a:t>Practice Session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38549"/>
              <a:ext cx="8132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0119053"/>
            <a:ext cx="2095500" cy="193817"/>
            <a:chOff x="0" y="0"/>
            <a:chExt cx="551901" cy="510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901" cy="51046"/>
            </a:xfrm>
            <a:custGeom>
              <a:avLst/>
              <a:gdLst/>
              <a:ahLst/>
              <a:cxnLst/>
              <a:rect r="r" b="b" t="t" l="l"/>
              <a:pathLst>
                <a:path h="51046" w="551901">
                  <a:moveTo>
                    <a:pt x="0" y="0"/>
                  </a:moveTo>
                  <a:lnTo>
                    <a:pt x="551901" y="0"/>
                  </a:lnTo>
                  <a:lnTo>
                    <a:pt x="551901" y="51046"/>
                  </a:lnTo>
                  <a:lnTo>
                    <a:pt x="0" y="5104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51901" cy="108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9255" y="2630097"/>
            <a:ext cx="32193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Stable 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5668" y="4098217"/>
            <a:ext cx="8416082" cy="26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FFFFFF"/>
                </a:solidFill>
                <a:latin typeface="Aileron"/>
              </a:rPr>
              <a:t>modified GPT architecture for emphasis on linguistic stability</a:t>
            </a:r>
          </a:p>
          <a:p>
            <a:pPr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FFFFFF"/>
                </a:solidFill>
                <a:latin typeface="Aileron"/>
              </a:rPr>
              <a:t>3 billion parameter decoder-only language model</a:t>
            </a:r>
          </a:p>
          <a:p>
            <a:pPr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 spc="71">
                <a:solidFill>
                  <a:srgbClr val="FFFFFF"/>
                </a:solidFill>
                <a:latin typeface="Aileron"/>
              </a:rPr>
              <a:t>uses a novel technique called </a:t>
            </a:r>
            <a:r>
              <a:rPr lang="en-US" sz="2399" spc="71">
                <a:solidFill>
                  <a:srgbClr val="FFFFFF"/>
                </a:solidFill>
                <a:latin typeface="Aileron Bold"/>
              </a:rPr>
              <a:t>stability regularization</a:t>
            </a:r>
            <a:r>
              <a:rPr lang="en-US" sz="2399" spc="71">
                <a:solidFill>
                  <a:srgbClr val="FFFFFF"/>
                </a:solidFill>
                <a:latin typeface="Aileron"/>
              </a:rPr>
              <a:t> to prevent from forgetting or overfitting to specific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8905" y="7873927"/>
            <a:ext cx="6082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EDAD8"/>
                </a:solidFill>
                <a:latin typeface="Canva Sans Bold"/>
              </a:rPr>
              <a:t>Lets Implement It 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61484" cy="10287000"/>
          </a:xfrm>
          <a:custGeom>
            <a:avLst/>
            <a:gdLst/>
            <a:ahLst/>
            <a:cxnLst/>
            <a:rect r="r" b="b" t="t" l="l"/>
            <a:pathLst>
              <a:path h="10287000" w="7761484">
                <a:moveTo>
                  <a:pt x="0" y="0"/>
                </a:moveTo>
                <a:lnTo>
                  <a:pt x="7761484" y="0"/>
                </a:lnTo>
                <a:lnTo>
                  <a:pt x="7761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91" r="0" b="-12853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2307173" y="4839356"/>
            <a:ext cx="10819087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67561" y="2259875"/>
            <a:ext cx="7026361" cy="4607814"/>
          </a:xfrm>
          <a:custGeom>
            <a:avLst/>
            <a:gdLst/>
            <a:ahLst/>
            <a:cxnLst/>
            <a:rect r="r" b="b" t="t" l="l"/>
            <a:pathLst>
              <a:path h="4607814" w="7026361">
                <a:moveTo>
                  <a:pt x="0" y="0"/>
                </a:moveTo>
                <a:lnTo>
                  <a:pt x="7026361" y="0"/>
                </a:lnTo>
                <a:lnTo>
                  <a:pt x="7026361" y="4607814"/>
                </a:lnTo>
                <a:lnTo>
                  <a:pt x="0" y="460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409104" y="3051081"/>
            <a:ext cx="585770" cy="517607"/>
          </a:xfrm>
          <a:custGeom>
            <a:avLst/>
            <a:gdLst/>
            <a:ahLst/>
            <a:cxnLst/>
            <a:rect r="r" b="b" t="t" l="l"/>
            <a:pathLst>
              <a:path h="517607" w="585770">
                <a:moveTo>
                  <a:pt x="0" y="0"/>
                </a:moveTo>
                <a:lnTo>
                  <a:pt x="585770" y="0"/>
                </a:lnTo>
                <a:lnTo>
                  <a:pt x="585770" y="517607"/>
                </a:lnTo>
                <a:lnTo>
                  <a:pt x="0" y="517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68630" y="4886008"/>
            <a:ext cx="7487972" cy="3594226"/>
          </a:xfrm>
          <a:custGeom>
            <a:avLst/>
            <a:gdLst/>
            <a:ahLst/>
            <a:cxnLst/>
            <a:rect r="r" b="b" t="t" l="l"/>
            <a:pathLst>
              <a:path h="3594226" w="7487972">
                <a:moveTo>
                  <a:pt x="0" y="0"/>
                </a:moveTo>
                <a:lnTo>
                  <a:pt x="7487971" y="0"/>
                </a:lnTo>
                <a:lnTo>
                  <a:pt x="7487971" y="3594226"/>
                </a:lnTo>
                <a:lnTo>
                  <a:pt x="0" y="3594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47700" y="728663"/>
            <a:ext cx="6099712" cy="1663079"/>
            <a:chOff x="0" y="0"/>
            <a:chExt cx="8132949" cy="221743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8132949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Intro to GPT3</a:t>
              </a:r>
            </a:p>
            <a:p>
              <a:pPr>
                <a:lnSpc>
                  <a:spcPts val="468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25949"/>
              <a:ext cx="8132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64687" y="705167"/>
            <a:ext cx="989585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Generative Pretrained Transformer of the third generation</a:t>
            </a:r>
          </a:p>
          <a:p>
            <a:pPr algn="ctr"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unsupervised learning,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utilizes self-attention mechanisms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contains more than 175 billion parameters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51314" y="83974"/>
            <a:ext cx="8000364" cy="10287000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636" y="0"/>
            <a:ext cx="5922550" cy="10287000"/>
          </a:xfrm>
          <a:custGeom>
            <a:avLst/>
            <a:gdLst/>
            <a:ahLst/>
            <a:cxnLst/>
            <a:rect r="r" b="b" t="t" l="l"/>
            <a:pathLst>
              <a:path h="10287000" w="5922550">
                <a:moveTo>
                  <a:pt x="0" y="0"/>
                </a:moveTo>
                <a:lnTo>
                  <a:pt x="5922551" y="0"/>
                </a:lnTo>
                <a:lnTo>
                  <a:pt x="5922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79128" t="0" r="-8108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2420"/>
            <a:ext cx="3620425" cy="70088"/>
            <a:chOff x="0" y="0"/>
            <a:chExt cx="953528" cy="184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3528" cy="18459"/>
            </a:xfrm>
            <a:custGeom>
              <a:avLst/>
              <a:gdLst/>
              <a:ahLst/>
              <a:cxnLst/>
              <a:rect r="r" b="b" t="t" l="l"/>
              <a:pathLst>
                <a:path h="18459" w="953528">
                  <a:moveTo>
                    <a:pt x="0" y="0"/>
                  </a:moveTo>
                  <a:lnTo>
                    <a:pt x="953528" y="0"/>
                  </a:lnTo>
                  <a:lnTo>
                    <a:pt x="953528" y="18459"/>
                  </a:lnTo>
                  <a:lnTo>
                    <a:pt x="0" y="18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953528" cy="75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12890" y="0"/>
            <a:ext cx="2283181" cy="167947"/>
            <a:chOff x="0" y="0"/>
            <a:chExt cx="601332" cy="44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16586"/>
            <a:ext cx="6099712" cy="1072529"/>
            <a:chOff x="0" y="0"/>
            <a:chExt cx="8132949" cy="14300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813294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Bold"/>
                </a:rPr>
                <a:t>Practice Session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38549"/>
              <a:ext cx="8132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287072" y="2232853"/>
            <a:ext cx="5511954" cy="78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FFFFFF"/>
                </a:solidFill>
                <a:latin typeface="Canva Sans Bold"/>
              </a:rPr>
              <a:t>Orca-mini-3b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8905" y="7873927"/>
            <a:ext cx="6082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EDAD8"/>
                </a:solidFill>
                <a:latin typeface="Canva Sans Bold"/>
              </a:rPr>
              <a:t>Lets Implement It 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1030" y="3500396"/>
            <a:ext cx="8279692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74">
                <a:solidFill>
                  <a:srgbClr val="FFFFFF"/>
                </a:solidFill>
                <a:latin typeface="Aileron"/>
              </a:rPr>
              <a:t>trained on a diverse and multilingual dataset of 100+ languages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74">
                <a:solidFill>
                  <a:srgbClr val="FFFFFF"/>
                </a:solidFill>
                <a:latin typeface="Aileron"/>
              </a:rPr>
              <a:t>uses a multilingual masked language modeling objective to learn a shared representation for all languages.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 spc="74">
                <a:solidFill>
                  <a:srgbClr val="FFFFFF"/>
                </a:solidFill>
                <a:latin typeface="Aileron"/>
              </a:rPr>
              <a:t> Orca-3b can perform zero-shot and few-shot cross-lingual transfer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3976082" y="60032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000000"/>
                </a:solidFill>
                <a:latin typeface="Aileron"/>
              </a:rPr>
              <a:t>THE POWER OF LLMS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986775" y="7752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7734" y="297459"/>
            <a:ext cx="17892531" cy="9418041"/>
          </a:xfrm>
          <a:custGeom>
            <a:avLst/>
            <a:gdLst/>
            <a:ahLst/>
            <a:cxnLst/>
            <a:rect r="r" b="b" t="t" l="l"/>
            <a:pathLst>
              <a:path h="9418041" w="17892531">
                <a:moveTo>
                  <a:pt x="0" y="0"/>
                </a:moveTo>
                <a:lnTo>
                  <a:pt x="17892532" y="0"/>
                </a:lnTo>
                <a:lnTo>
                  <a:pt x="17892532" y="9418041"/>
                </a:lnTo>
                <a:lnTo>
                  <a:pt x="0" y="941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13944" y="6284703"/>
            <a:ext cx="2178556" cy="343079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808582" y="5936322"/>
            <a:ext cx="12386212" cy="2590800"/>
            <a:chOff x="0" y="0"/>
            <a:chExt cx="16514949" cy="34544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775"/>
              <a:ext cx="16514949" cy="233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3EDAD8"/>
                  </a:solidFill>
                  <a:latin typeface="Aileron Heavy"/>
                </a:rPr>
                <a:t>Challenge !!!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06700"/>
              <a:ext cx="1651494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300">
                  <a:solidFill>
                    <a:srgbClr val="2C92D5"/>
                  </a:solidFill>
                  <a:latin typeface="Aileron"/>
                </a:rPr>
                <a:t>CAN YOU TELL RECEPI TO MAKE A BOMB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056" y="2896002"/>
            <a:ext cx="10696820" cy="4723569"/>
          </a:xfrm>
          <a:custGeom>
            <a:avLst/>
            <a:gdLst/>
            <a:ahLst/>
            <a:cxnLst/>
            <a:rect r="r" b="b" t="t" l="l"/>
            <a:pathLst>
              <a:path h="4723569" w="10696820">
                <a:moveTo>
                  <a:pt x="0" y="0"/>
                </a:moveTo>
                <a:lnTo>
                  <a:pt x="10696820" y="0"/>
                </a:lnTo>
                <a:lnTo>
                  <a:pt x="10696820" y="4723569"/>
                </a:lnTo>
                <a:lnTo>
                  <a:pt x="0" y="4723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35625" y="3113574"/>
            <a:ext cx="6184647" cy="4753218"/>
          </a:xfrm>
          <a:custGeom>
            <a:avLst/>
            <a:gdLst/>
            <a:ahLst/>
            <a:cxnLst/>
            <a:rect r="r" b="b" t="t" l="l"/>
            <a:pathLst>
              <a:path h="4753218" w="6184647">
                <a:moveTo>
                  <a:pt x="0" y="0"/>
                </a:moveTo>
                <a:lnTo>
                  <a:pt x="6184647" y="0"/>
                </a:lnTo>
                <a:lnTo>
                  <a:pt x="6184647" y="4753218"/>
                </a:lnTo>
                <a:lnTo>
                  <a:pt x="0" y="4753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762181" y="649810"/>
            <a:ext cx="12246346" cy="1030605"/>
            <a:chOff x="0" y="0"/>
            <a:chExt cx="16328461" cy="13741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GPT-3 Framework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5400000">
            <a:off x="14003705" y="5633134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62163" y="4264269"/>
            <a:ext cx="14672212" cy="2590800"/>
            <a:chOff x="0" y="0"/>
            <a:chExt cx="19562949" cy="3454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4775"/>
              <a:ext cx="19562949" cy="233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>
                  <a:solidFill>
                    <a:srgbClr val="3EDAD8"/>
                  </a:solidFill>
                  <a:latin typeface="Aileron Heavy"/>
                </a:rPr>
                <a:t>Building GPT-Neo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06700"/>
              <a:ext cx="1956294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5400000">
            <a:off x="13976082" y="60032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986775" y="7752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8327" y="86254"/>
            <a:ext cx="19952057" cy="6473595"/>
          </a:xfrm>
          <a:custGeom>
            <a:avLst/>
            <a:gdLst/>
            <a:ahLst/>
            <a:cxnLst/>
            <a:rect r="r" b="b" t="t" l="l"/>
            <a:pathLst>
              <a:path h="6473595" w="19952057">
                <a:moveTo>
                  <a:pt x="0" y="0"/>
                </a:moveTo>
                <a:lnTo>
                  <a:pt x="19952057" y="0"/>
                </a:lnTo>
                <a:lnTo>
                  <a:pt x="19952057" y="6473595"/>
                </a:lnTo>
                <a:lnTo>
                  <a:pt x="0" y="647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55560" r="0" b="-499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8645" y="2175907"/>
            <a:ext cx="880110" cy="8801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94529" y="660056"/>
            <a:ext cx="12246346" cy="1030605"/>
            <a:chOff x="0" y="0"/>
            <a:chExt cx="16328461" cy="13741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Different types of LLMs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40832" y="2265207"/>
            <a:ext cx="13117861" cy="146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828">
                <a:solidFill>
                  <a:srgbClr val="FFFFFF"/>
                </a:solidFill>
                <a:latin typeface="Canva Sans Bold"/>
              </a:rPr>
              <a:t>Auto-regressive Language model  -   </a:t>
            </a:r>
            <a:r>
              <a:rPr lang="en-US" sz="2828">
                <a:solidFill>
                  <a:srgbClr val="FFFFFF"/>
                </a:solidFill>
                <a:latin typeface="Canva Sans"/>
              </a:rPr>
              <a:t>Like a smart storyteller. It predicts the next word in a  sentence based on the words that have come before it.</a:t>
            </a:r>
          </a:p>
          <a:p>
            <a:pPr algn="ctr">
              <a:lnSpc>
                <a:spcPts val="39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3028889" y="6050597"/>
            <a:ext cx="18288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sun is shining ___________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0832" y="4703128"/>
            <a:ext cx="2489746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Canva Sans Bold"/>
              </a:rPr>
              <a:t>Example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8327" y="86254"/>
            <a:ext cx="19952057" cy="6473595"/>
          </a:xfrm>
          <a:custGeom>
            <a:avLst/>
            <a:gdLst/>
            <a:ahLst/>
            <a:cxnLst/>
            <a:rect r="r" b="b" t="t" l="l"/>
            <a:pathLst>
              <a:path h="6473595" w="19952057">
                <a:moveTo>
                  <a:pt x="0" y="0"/>
                </a:moveTo>
                <a:lnTo>
                  <a:pt x="19952057" y="0"/>
                </a:lnTo>
                <a:lnTo>
                  <a:pt x="19952057" y="6473595"/>
                </a:lnTo>
                <a:lnTo>
                  <a:pt x="0" y="647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55560" r="0" b="-499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8645" y="2175907"/>
            <a:ext cx="880110" cy="8801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75905">
            <a:off x="8770595" y="6132368"/>
            <a:ext cx="2912541" cy="822793"/>
          </a:xfrm>
          <a:custGeom>
            <a:avLst/>
            <a:gdLst/>
            <a:ahLst/>
            <a:cxnLst/>
            <a:rect r="r" b="b" t="t" l="l"/>
            <a:pathLst>
              <a:path h="822793" w="2912541">
                <a:moveTo>
                  <a:pt x="0" y="0"/>
                </a:moveTo>
                <a:lnTo>
                  <a:pt x="2912541" y="0"/>
                </a:lnTo>
                <a:lnTo>
                  <a:pt x="2912541" y="822793"/>
                </a:lnTo>
                <a:lnTo>
                  <a:pt x="0" y="822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794529" y="660056"/>
            <a:ext cx="12246346" cy="1030605"/>
            <a:chOff x="0" y="0"/>
            <a:chExt cx="16328461" cy="13741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Different types of LLMs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40832" y="2265207"/>
            <a:ext cx="13117861" cy="146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828">
                <a:solidFill>
                  <a:srgbClr val="FFFFFF"/>
                </a:solidFill>
                <a:latin typeface="Canva Sans Bold"/>
              </a:rPr>
              <a:t>Auto-regressive Language model  -   </a:t>
            </a:r>
            <a:r>
              <a:rPr lang="en-US" sz="2828">
                <a:solidFill>
                  <a:srgbClr val="FFFFFF"/>
                </a:solidFill>
                <a:latin typeface="Canva Sans"/>
              </a:rPr>
              <a:t>Like a smart storyteller. It predicts the next word in a  sentence based on the words that have come before it.</a:t>
            </a:r>
          </a:p>
          <a:p>
            <a:pPr algn="ctr">
              <a:lnSpc>
                <a:spcPts val="39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-3028889" y="6050597"/>
            <a:ext cx="18288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sun is shining ___________</a:t>
            </a:r>
          </a:p>
        </p:txBody>
      </p:sp>
      <p:sp>
        <p:nvSpPr>
          <p:cNvPr name="TextBox 19" id="19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0832" y="4703128"/>
            <a:ext cx="2489746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Canva Sans Bold"/>
              </a:rPr>
              <a:t>Example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57912" y="4819967"/>
            <a:ext cx="16463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Brightly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112034"/>
          </a:xfrm>
          <a:custGeom>
            <a:avLst/>
            <a:gdLst/>
            <a:ahLst/>
            <a:cxnLst/>
            <a:rect r="r" b="b" t="t" l="l"/>
            <a:pathLst>
              <a:path h="6112034" w="18288000">
                <a:moveTo>
                  <a:pt x="0" y="0"/>
                </a:moveTo>
                <a:lnTo>
                  <a:pt x="18288000" y="0"/>
                </a:lnTo>
                <a:lnTo>
                  <a:pt x="18288000" y="6112034"/>
                </a:lnTo>
                <a:lnTo>
                  <a:pt x="0" y="611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49768" r="0" b="-497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8645" y="2175907"/>
            <a:ext cx="880110" cy="8801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94529" y="660056"/>
            <a:ext cx="12246346" cy="1030605"/>
            <a:chOff x="0" y="0"/>
            <a:chExt cx="16328461" cy="13741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Different types of LLMs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13517" y="2195907"/>
            <a:ext cx="13046930" cy="393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828">
                <a:solidFill>
                  <a:srgbClr val="FFFFFF"/>
                </a:solidFill>
                <a:latin typeface="Canva Sans Bold"/>
              </a:rPr>
              <a:t>Auto-encoding Language models  -  </a:t>
            </a:r>
            <a:r>
              <a:rPr lang="en-US" sz="2828">
                <a:solidFill>
                  <a:srgbClr val="FFFFFF"/>
                </a:solidFill>
                <a:latin typeface="Canva Sans"/>
              </a:rPr>
              <a:t> like a painter trying to recreate an image. It takes an input, converts it into a simplified form, and then tries to reconstruct the original input from that simplified version. </a:t>
            </a:r>
          </a:p>
          <a:p>
            <a:pPr>
              <a:lnSpc>
                <a:spcPts val="3959"/>
              </a:lnSpc>
            </a:pPr>
          </a:p>
          <a:p>
            <a:pPr>
              <a:lnSpc>
                <a:spcPts val="3959"/>
              </a:lnSpc>
            </a:pPr>
          </a:p>
          <a:p>
            <a:pPr>
              <a:lnSpc>
                <a:spcPts val="3959"/>
              </a:lnSpc>
            </a:pPr>
            <a:r>
              <a:rPr lang="en-US" sz="2828">
                <a:solidFill>
                  <a:srgbClr val="FFFFFF"/>
                </a:solidFill>
                <a:latin typeface="Canva Sans"/>
              </a:rPr>
              <a:t>Encoder-Decoder architecture is an example of Auto-Encoding language models</a:t>
            </a:r>
          </a:p>
          <a:p>
            <a:pPr algn="ctr">
              <a:lnSpc>
                <a:spcPts val="39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26893" y="6550184"/>
            <a:ext cx="13738714" cy="136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7450" indent="-283725" lvl="1">
              <a:lnSpc>
                <a:spcPts val="3679"/>
              </a:lnSpc>
              <a:buFont typeface="Arial"/>
              <a:buChar char="•"/>
            </a:pPr>
            <a:r>
              <a:rPr lang="en-US" sz="2628">
                <a:solidFill>
                  <a:srgbClr val="FFFFFF"/>
                </a:solidFill>
                <a:latin typeface="Canva Sans"/>
              </a:rPr>
              <a:t> Imagine your input sentence is a complex puzzle, and the auto-encoding model is the master puzzler who disassembles it, plays with the pieces, and effortlessly puts it back together, revealing the hidden beauty 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382368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LLMS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83437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020" y="83974"/>
            <a:ext cx="18288000" cy="4138930"/>
          </a:xfrm>
          <a:custGeom>
            <a:avLst/>
            <a:gdLst/>
            <a:ahLst/>
            <a:cxnLst/>
            <a:rect r="r" b="b" t="t" l="l"/>
            <a:pathLst>
              <a:path h="4138930" w="18288000">
                <a:moveTo>
                  <a:pt x="0" y="0"/>
                </a:moveTo>
                <a:lnTo>
                  <a:pt x="18288000" y="0"/>
                </a:lnTo>
                <a:lnTo>
                  <a:pt x="18288000" y="4138930"/>
                </a:lnTo>
                <a:lnTo>
                  <a:pt x="0" y="413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8192" t="0" r="-6300" b="-2372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045357" y="4790604"/>
            <a:ext cx="6288733" cy="4188296"/>
          </a:xfrm>
          <a:custGeom>
            <a:avLst/>
            <a:gdLst/>
            <a:ahLst/>
            <a:cxnLst/>
            <a:rect r="r" b="b" t="t" l="l"/>
            <a:pathLst>
              <a:path h="4188296" w="6288733">
                <a:moveTo>
                  <a:pt x="0" y="0"/>
                </a:moveTo>
                <a:lnTo>
                  <a:pt x="6288733" y="0"/>
                </a:lnTo>
                <a:lnTo>
                  <a:pt x="6288733" y="4188296"/>
                </a:lnTo>
                <a:lnTo>
                  <a:pt x="0" y="418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73077" y="656272"/>
            <a:ext cx="12246346" cy="1030605"/>
            <a:chOff x="0" y="0"/>
            <a:chExt cx="16328461" cy="13741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Open Source LLMs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69394" y="8595995"/>
            <a:ext cx="2676631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86864" y="2159543"/>
            <a:ext cx="1770113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Open source large language models (LLMs) are built using a combination of learning parameters, large datasets, and specific training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844" y="4500880"/>
            <a:ext cx="9747966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3EDAD8"/>
                </a:solidFill>
                <a:latin typeface="Canva Sans Bold"/>
              </a:rPr>
              <a:t>Advantages: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Cost savings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Code transparency and language model customization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681" y="10119053"/>
            <a:ext cx="2283181" cy="167947"/>
            <a:chOff x="0" y="0"/>
            <a:chExt cx="601332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856056" y="1130593"/>
            <a:ext cx="3287368" cy="1847501"/>
          </a:xfrm>
          <a:custGeom>
            <a:avLst/>
            <a:gdLst/>
            <a:ahLst/>
            <a:cxnLst/>
            <a:rect r="r" b="b" t="t" l="l"/>
            <a:pathLst>
              <a:path h="1847501" w="3287368">
                <a:moveTo>
                  <a:pt x="0" y="0"/>
                </a:moveTo>
                <a:lnTo>
                  <a:pt x="3287367" y="0"/>
                </a:lnTo>
                <a:lnTo>
                  <a:pt x="3287367" y="1847501"/>
                </a:lnTo>
                <a:lnTo>
                  <a:pt x="0" y="184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75395"/>
            <a:ext cx="5243646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Top open source LLMs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3502"/>
            <a:ext cx="46656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Bold"/>
              </a:rPr>
              <a:t>Quiz Time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53425" y="622825"/>
            <a:ext cx="811750" cy="811750"/>
          </a:xfrm>
          <a:custGeom>
            <a:avLst/>
            <a:gdLst/>
            <a:ahLst/>
            <a:cxnLst/>
            <a:rect r="r" b="b" t="t" l="l"/>
            <a:pathLst>
              <a:path h="811750" w="811750">
                <a:moveTo>
                  <a:pt x="0" y="0"/>
                </a:moveTo>
                <a:lnTo>
                  <a:pt x="811750" y="0"/>
                </a:lnTo>
                <a:lnTo>
                  <a:pt x="811750" y="811750"/>
                </a:lnTo>
                <a:lnTo>
                  <a:pt x="0" y="81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5400000">
            <a:off x="13842732" y="5850890"/>
            <a:ext cx="686171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360">
                <a:solidFill>
                  <a:srgbClr val="3EDAD8"/>
                </a:solidFill>
                <a:latin typeface="Aileron"/>
              </a:rPr>
              <a:t>THE POWER OF VISUAL CHARTS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DAF7swKdOIM</dc:identifier>
  <dcterms:modified xsi:type="dcterms:W3CDTF">2011-08-01T06:04:30Z</dcterms:modified>
  <cp:revision>1</cp:revision>
  <dc:title>Llm</dc:title>
</cp:coreProperties>
</file>